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2" r:id="rId2"/>
    <p:sldId id="265" r:id="rId3"/>
    <p:sldId id="271" r:id="rId4"/>
    <p:sldId id="272" r:id="rId5"/>
    <p:sldId id="274" r:id="rId6"/>
    <p:sldId id="286" r:id="rId7"/>
    <p:sldId id="275" r:id="rId8"/>
    <p:sldId id="276" r:id="rId9"/>
    <p:sldId id="285" r:id="rId10"/>
    <p:sldId id="277" r:id="rId11"/>
    <p:sldId id="290" r:id="rId12"/>
    <p:sldId id="289" r:id="rId13"/>
    <p:sldId id="288" r:id="rId14"/>
    <p:sldId id="287" r:id="rId15"/>
    <p:sldId id="294" r:id="rId16"/>
    <p:sldId id="293" r:id="rId17"/>
    <p:sldId id="292" r:id="rId18"/>
    <p:sldId id="291" r:id="rId19"/>
    <p:sldId id="297" r:id="rId20"/>
    <p:sldId id="296" r:id="rId21"/>
    <p:sldId id="295" r:id="rId22"/>
    <p:sldId id="298" r:id="rId23"/>
    <p:sldId id="299" r:id="rId24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18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18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18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18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18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-18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-18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-18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-1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99"/>
    <a:srgbClr val="008000"/>
    <a:srgbClr val="CCCCFF"/>
    <a:srgbClr val="FFFFCC"/>
    <a:srgbClr val="66FFFF"/>
    <a:srgbClr val="FF0000"/>
    <a:srgbClr val="FFCCCC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40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 altLang="pl-PL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l-PL" altLang="pl-PL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 altLang="pl-PL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5D1936-AF61-47F1-A777-FE572F643C8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929755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 altLang="pl-PL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l-PL" altLang="pl-PL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 altLang="pl-PL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19499F-C37B-4FC9-8993-B594361B4D6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530157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18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18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18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18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1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B6EFE4-3719-4A08-987A-42EE4975B359}" type="slidenum">
              <a:rPr lang="pl-PL" altLang="pl-PL"/>
              <a:pPr/>
              <a:t>1</a:t>
            </a:fld>
            <a:endParaRPr lang="pl-PL" altLang="pl-PL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AF63B-B956-4B76-8289-847E03DBB098}" type="slidenum">
              <a:rPr lang="pl-PL" altLang="pl-PL"/>
              <a:pPr/>
              <a:t>10</a:t>
            </a:fld>
            <a:endParaRPr lang="pl-PL" altLang="pl-PL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AF63B-B956-4B76-8289-847E03DBB098}" type="slidenum">
              <a:rPr lang="pl-PL" altLang="pl-PL"/>
              <a:pPr/>
              <a:t>11</a:t>
            </a:fld>
            <a:endParaRPr lang="pl-PL" altLang="pl-PL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AF63B-B956-4B76-8289-847E03DBB098}" type="slidenum">
              <a:rPr lang="pl-PL" altLang="pl-PL"/>
              <a:pPr/>
              <a:t>12</a:t>
            </a:fld>
            <a:endParaRPr lang="pl-PL" altLang="pl-PL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AF63B-B956-4B76-8289-847E03DBB098}" type="slidenum">
              <a:rPr lang="pl-PL" altLang="pl-PL"/>
              <a:pPr/>
              <a:t>13</a:t>
            </a:fld>
            <a:endParaRPr lang="pl-PL" altLang="pl-PL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AF63B-B956-4B76-8289-847E03DBB098}" type="slidenum">
              <a:rPr lang="pl-PL" altLang="pl-PL"/>
              <a:pPr/>
              <a:t>14</a:t>
            </a:fld>
            <a:endParaRPr lang="pl-PL" altLang="pl-PL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AF63B-B956-4B76-8289-847E03DBB098}" type="slidenum">
              <a:rPr lang="pl-PL" altLang="pl-PL"/>
              <a:pPr/>
              <a:t>15</a:t>
            </a:fld>
            <a:endParaRPr lang="pl-PL" altLang="pl-PL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AF63B-B956-4B76-8289-847E03DBB098}" type="slidenum">
              <a:rPr lang="pl-PL" altLang="pl-PL"/>
              <a:pPr/>
              <a:t>16</a:t>
            </a:fld>
            <a:endParaRPr lang="pl-PL" altLang="pl-PL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AF63B-B956-4B76-8289-847E03DBB098}" type="slidenum">
              <a:rPr lang="pl-PL" altLang="pl-PL"/>
              <a:pPr/>
              <a:t>17</a:t>
            </a:fld>
            <a:endParaRPr lang="pl-PL" altLang="pl-PL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AF63B-B956-4B76-8289-847E03DBB098}" type="slidenum">
              <a:rPr lang="pl-PL" altLang="pl-PL"/>
              <a:pPr/>
              <a:t>18</a:t>
            </a:fld>
            <a:endParaRPr lang="pl-PL" altLang="pl-PL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AF63B-B956-4B76-8289-847E03DBB098}" type="slidenum">
              <a:rPr lang="pl-PL" altLang="pl-PL"/>
              <a:pPr/>
              <a:t>19</a:t>
            </a:fld>
            <a:endParaRPr lang="pl-PL" altLang="pl-PL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A4219D-539E-483C-9B5F-8D55B867EC88}" type="slidenum">
              <a:rPr lang="pl-PL" altLang="pl-PL"/>
              <a:pPr/>
              <a:t>2</a:t>
            </a:fld>
            <a:endParaRPr lang="pl-PL" altLang="pl-PL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AF63B-B956-4B76-8289-847E03DBB098}" type="slidenum">
              <a:rPr lang="pl-PL" altLang="pl-PL"/>
              <a:pPr/>
              <a:t>20</a:t>
            </a:fld>
            <a:endParaRPr lang="pl-PL" altLang="pl-PL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AF63B-B956-4B76-8289-847E03DBB098}" type="slidenum">
              <a:rPr lang="pl-PL" altLang="pl-PL"/>
              <a:pPr/>
              <a:t>21</a:t>
            </a:fld>
            <a:endParaRPr lang="pl-PL" altLang="pl-PL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AF63B-B956-4B76-8289-847E03DBB098}" type="slidenum">
              <a:rPr lang="pl-PL" altLang="pl-PL"/>
              <a:pPr/>
              <a:t>22</a:t>
            </a:fld>
            <a:endParaRPr lang="pl-PL" altLang="pl-PL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AF63B-B956-4B76-8289-847E03DBB098}" type="slidenum">
              <a:rPr lang="pl-PL" altLang="pl-PL"/>
              <a:pPr/>
              <a:t>23</a:t>
            </a:fld>
            <a:endParaRPr lang="pl-PL" altLang="pl-PL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EC0A0-A231-4395-A477-80875B0412FF}" type="slidenum">
              <a:rPr lang="pl-PL" altLang="pl-PL"/>
              <a:pPr/>
              <a:t>3</a:t>
            </a:fld>
            <a:endParaRPr lang="pl-PL" altLang="pl-PL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5DDBEE-CCCE-4DB1-AC21-431CC6B8C271}" type="slidenum">
              <a:rPr lang="pl-PL" altLang="pl-PL"/>
              <a:pPr/>
              <a:t>4</a:t>
            </a:fld>
            <a:endParaRPr lang="pl-PL" altLang="pl-PL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B18213-0547-490F-928F-646F735A3427}" type="slidenum">
              <a:rPr lang="pl-PL" altLang="pl-PL"/>
              <a:pPr/>
              <a:t>5</a:t>
            </a:fld>
            <a:endParaRPr lang="pl-PL" altLang="pl-PL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B18213-0547-490F-928F-646F735A3427}" type="slidenum">
              <a:rPr lang="pl-PL" altLang="pl-PL"/>
              <a:pPr/>
              <a:t>6</a:t>
            </a:fld>
            <a:endParaRPr lang="pl-PL" altLang="pl-PL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E69101-2204-49B8-8A75-79AF5F15E7E9}" type="slidenum">
              <a:rPr lang="pl-PL" altLang="pl-PL"/>
              <a:pPr/>
              <a:t>7</a:t>
            </a:fld>
            <a:endParaRPr lang="pl-PL" altLang="pl-PL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96FF47-8033-4C85-A306-6222AF95A5C8}" type="slidenum">
              <a:rPr lang="pl-PL" altLang="pl-PL"/>
              <a:pPr/>
              <a:t>8</a:t>
            </a:fld>
            <a:endParaRPr lang="pl-PL" altLang="pl-PL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96FF47-8033-4C85-A306-6222AF95A5C8}" type="slidenum">
              <a:rPr lang="pl-PL" altLang="pl-PL"/>
              <a:pPr/>
              <a:t>9</a:t>
            </a:fld>
            <a:endParaRPr lang="pl-PL" altLang="pl-PL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E511F-08D5-4BC4-8728-4B93FE983B9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689306861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76404-79F8-4031-A241-3A88C011ADF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072018965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A8EDF-90BC-4FBA-B33A-78F66E91147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687330309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ytuł, clipart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iektu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4EF6C94-FF40-487E-BA3E-FE2E79709C1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478230944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AE47E-AE39-4C51-B342-393A9D9E311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732318055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E5ED3-97E7-42C1-AEB0-9A2CCCD7DF8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033077186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C3596-651F-4127-8684-94334413896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925005593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12160-051A-421C-9B3B-C84D9DA65C2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484580065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8E76D-116E-46C2-ACAD-A904BA17585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109390180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46FA8-D278-47C7-AFC5-59BF60D1F4E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017023671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4AF4B-6BC0-487C-8BC3-BC7F74BB6C2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172099490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49DC9-023E-462F-AA32-62F090769F2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518283957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CCFF"/>
            </a:gs>
            <a:gs pos="100000">
              <a:srgbClr val="CCCCFF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21514E-71B0-4136-A18D-DD6228E9781E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bajtmen.a-m.pl/grafika/nie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1029"/>
          <p:cNvSpPr>
            <a:spLocks noChangeArrowheads="1"/>
          </p:cNvSpPr>
          <p:nvPr/>
        </p:nvSpPr>
        <p:spPr bwMode="auto">
          <a:xfrm>
            <a:off x="3524250" y="2747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32772" name="Picture 1028" descr="http://www.bajtmen.a-m.pl/grafika/nie.jp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64008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flatTx/>
          </a:bodyPr>
          <a:lstStyle/>
          <a:p>
            <a:r>
              <a:rPr lang="pl-PL" altLang="pl-PL" sz="3200" b="1" dirty="0" smtClean="0"/>
              <a:t>Używki bardzo źle </a:t>
            </a:r>
            <a:r>
              <a:rPr lang="pl-PL" altLang="pl-PL" sz="3200" b="1" dirty="0"/>
              <a:t>wpływają na twój: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gradFill rotWithShape="0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 algn="ctr">
              <a:buFontTx/>
              <a:buNone/>
            </a:pPr>
            <a:endParaRPr lang="pl-PL" altLang="pl-PL" sz="4000" b="1"/>
          </a:p>
          <a:p>
            <a:pPr algn="ctr">
              <a:buFontTx/>
              <a:buNone/>
            </a:pPr>
            <a:r>
              <a:rPr lang="pl-PL" altLang="pl-PL" sz="4000" b="1"/>
              <a:t>UKŁAD</a:t>
            </a:r>
          </a:p>
          <a:p>
            <a:pPr algn="ctr">
              <a:buFontTx/>
              <a:buNone/>
            </a:pPr>
            <a:r>
              <a:rPr lang="pl-PL" altLang="pl-PL" sz="4000" b="1"/>
              <a:t>ROZRODCZY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75294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pl-PL" altLang="pl-PL" sz="2400"/>
              <a:t>    </a:t>
            </a:r>
            <a:r>
              <a:rPr lang="pl-PL" altLang="pl-PL" sz="3200" b="1"/>
              <a:t>Narkotyki obniżają popęd płciowy, a także uszkadzają komórki rozrodcze powodując  trwałe zmiany w chromosomach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altLang="pl-PL" sz="3200" b="1"/>
          </a:p>
        </p:txBody>
      </p:sp>
      <p:pic>
        <p:nvPicPr>
          <p:cNvPr id="8194" name="Picture 2" descr="C:\Users\Nauczyciel\Desktop\AGA\Polityka ochrony dziecka przed krzywdzeniem\2 używki\uzależnienia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52" y="0"/>
            <a:ext cx="9096448" cy="727715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  <p:bldP spid="27652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flatTx/>
          </a:bodyPr>
          <a:lstStyle/>
          <a:p>
            <a:r>
              <a:rPr lang="pl-PL" altLang="pl-PL" sz="3200" b="1" dirty="0" smtClean="0"/>
              <a:t>Używki bardzo źle </a:t>
            </a:r>
            <a:r>
              <a:rPr lang="pl-PL" altLang="pl-PL" sz="3200" b="1" dirty="0"/>
              <a:t>wpływają na twój: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gradFill rotWithShape="0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 algn="ctr">
              <a:buFontTx/>
              <a:buNone/>
            </a:pPr>
            <a:endParaRPr lang="pl-PL" altLang="pl-PL" sz="4000" b="1"/>
          </a:p>
          <a:p>
            <a:pPr algn="ctr">
              <a:buFontTx/>
              <a:buNone/>
            </a:pPr>
            <a:r>
              <a:rPr lang="pl-PL" altLang="pl-PL" sz="4000" b="1"/>
              <a:t>UKŁAD</a:t>
            </a:r>
          </a:p>
          <a:p>
            <a:pPr algn="ctr">
              <a:buFontTx/>
              <a:buNone/>
            </a:pPr>
            <a:r>
              <a:rPr lang="pl-PL" altLang="pl-PL" sz="4000" b="1"/>
              <a:t>ROZRODCZY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75294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pl-PL" altLang="pl-PL" sz="2400"/>
              <a:t>    </a:t>
            </a:r>
            <a:r>
              <a:rPr lang="pl-PL" altLang="pl-PL" sz="3200" b="1"/>
              <a:t>Narkotyki obniżają popęd płciowy, a także uszkadzają komórki rozrodcze powodując  trwałe zmiany w chromosomach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altLang="pl-PL" sz="3200" b="1"/>
          </a:p>
        </p:txBody>
      </p:sp>
      <p:pic>
        <p:nvPicPr>
          <p:cNvPr id="9218" name="Picture 2" descr="C:\Users\Nauczyciel\Desktop\AGA\Polityka ochrony dziecka przed krzywdzeniem\2 używki\uzależnienia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4697" y="0"/>
            <a:ext cx="9458697" cy="75669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  <p:bldP spid="27652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flatTx/>
          </a:bodyPr>
          <a:lstStyle/>
          <a:p>
            <a:r>
              <a:rPr lang="pl-PL" altLang="pl-PL" sz="3200" b="1" dirty="0" smtClean="0"/>
              <a:t>Używki bardzo źle </a:t>
            </a:r>
            <a:r>
              <a:rPr lang="pl-PL" altLang="pl-PL" sz="3200" b="1" dirty="0"/>
              <a:t>wpływają na twój: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gradFill rotWithShape="0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 algn="ctr">
              <a:buFontTx/>
              <a:buNone/>
            </a:pPr>
            <a:endParaRPr lang="pl-PL" altLang="pl-PL" sz="4000" b="1"/>
          </a:p>
          <a:p>
            <a:pPr algn="ctr">
              <a:buFontTx/>
              <a:buNone/>
            </a:pPr>
            <a:r>
              <a:rPr lang="pl-PL" altLang="pl-PL" sz="4000" b="1"/>
              <a:t>UKŁAD</a:t>
            </a:r>
          </a:p>
          <a:p>
            <a:pPr algn="ctr">
              <a:buFontTx/>
              <a:buNone/>
            </a:pPr>
            <a:r>
              <a:rPr lang="pl-PL" altLang="pl-PL" sz="4000" b="1"/>
              <a:t>ROZRODCZY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75294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pl-PL" altLang="pl-PL" sz="2400"/>
              <a:t>    </a:t>
            </a:r>
            <a:r>
              <a:rPr lang="pl-PL" altLang="pl-PL" sz="3200" b="1"/>
              <a:t>Narkotyki obniżają popęd płciowy, a także uszkadzają komórki rozrodcze powodując  trwałe zmiany w chromosomach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altLang="pl-PL" sz="3200" b="1"/>
          </a:p>
        </p:txBody>
      </p:sp>
      <p:pic>
        <p:nvPicPr>
          <p:cNvPr id="10242" name="Picture 2" descr="C:\Users\Nauczyciel\Desktop\AGA\Polityka ochrony dziecka przed krzywdzeniem\2 używki\uzależnienia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5260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  <p:bldP spid="27652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flatTx/>
          </a:bodyPr>
          <a:lstStyle/>
          <a:p>
            <a:r>
              <a:rPr lang="pl-PL" altLang="pl-PL" sz="3200" b="1" dirty="0" smtClean="0"/>
              <a:t>Używki bardzo źle </a:t>
            </a:r>
            <a:r>
              <a:rPr lang="pl-PL" altLang="pl-PL" sz="3200" b="1" dirty="0"/>
              <a:t>wpływają na twój: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gradFill rotWithShape="0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 algn="ctr">
              <a:buFontTx/>
              <a:buNone/>
            </a:pPr>
            <a:endParaRPr lang="pl-PL" altLang="pl-PL" sz="4000" b="1"/>
          </a:p>
          <a:p>
            <a:pPr algn="ctr">
              <a:buFontTx/>
              <a:buNone/>
            </a:pPr>
            <a:r>
              <a:rPr lang="pl-PL" altLang="pl-PL" sz="4000" b="1"/>
              <a:t>UKŁAD</a:t>
            </a:r>
          </a:p>
          <a:p>
            <a:pPr algn="ctr">
              <a:buFontTx/>
              <a:buNone/>
            </a:pPr>
            <a:r>
              <a:rPr lang="pl-PL" altLang="pl-PL" sz="4000" b="1"/>
              <a:t>ROZRODCZY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75294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pl-PL" altLang="pl-PL" sz="2400"/>
              <a:t>    </a:t>
            </a:r>
            <a:r>
              <a:rPr lang="pl-PL" altLang="pl-PL" sz="3200" b="1"/>
              <a:t>Narkotyki obniżają popęd płciowy, a także uszkadzają komórki rozrodcze powodując  trwałe zmiany w chromosomach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altLang="pl-PL" sz="3200" b="1"/>
          </a:p>
        </p:txBody>
      </p:sp>
      <p:pic>
        <p:nvPicPr>
          <p:cNvPr id="11266" name="Picture 2" descr="C:\Users\Nauczyciel\Desktop\AGA\Polityka ochrony dziecka przed krzywdzeniem\2 używki\uzależnienia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0725" cy="720858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  <p:bldP spid="2765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flatTx/>
          </a:bodyPr>
          <a:lstStyle/>
          <a:p>
            <a:r>
              <a:rPr lang="pl-PL" altLang="pl-PL" sz="3200" b="1" dirty="0" smtClean="0"/>
              <a:t>Używki bardzo źle </a:t>
            </a:r>
            <a:r>
              <a:rPr lang="pl-PL" altLang="pl-PL" sz="3200" b="1" dirty="0"/>
              <a:t>wpływają na twój: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gradFill rotWithShape="0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 algn="ctr">
              <a:buFontTx/>
              <a:buNone/>
            </a:pPr>
            <a:endParaRPr lang="pl-PL" altLang="pl-PL" sz="4000" b="1"/>
          </a:p>
          <a:p>
            <a:pPr algn="ctr">
              <a:buFontTx/>
              <a:buNone/>
            </a:pPr>
            <a:r>
              <a:rPr lang="pl-PL" altLang="pl-PL" sz="4000" b="1"/>
              <a:t>UKŁAD</a:t>
            </a:r>
          </a:p>
          <a:p>
            <a:pPr algn="ctr">
              <a:buFontTx/>
              <a:buNone/>
            </a:pPr>
            <a:r>
              <a:rPr lang="pl-PL" altLang="pl-PL" sz="4000" b="1"/>
              <a:t>ROZRODCZY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75294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pl-PL" altLang="pl-PL" sz="2400"/>
              <a:t>    </a:t>
            </a:r>
            <a:r>
              <a:rPr lang="pl-PL" altLang="pl-PL" sz="3200" b="1"/>
              <a:t>Narkotyki obniżają popęd płciowy, a także uszkadzają komórki rozrodcze powodując  trwałe zmiany w chromosomach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altLang="pl-PL" sz="3200" b="1"/>
          </a:p>
        </p:txBody>
      </p:sp>
      <p:pic>
        <p:nvPicPr>
          <p:cNvPr id="12290" name="Picture 2" descr="C:\Users\Nauczyciel\Desktop\AGA\Polityka ochrony dziecka przed krzywdzeniem\2 używki\uzależnienia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6207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  <p:bldP spid="27652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flatTx/>
          </a:bodyPr>
          <a:lstStyle/>
          <a:p>
            <a:r>
              <a:rPr lang="pl-PL" altLang="pl-PL" sz="3200" b="1" dirty="0" smtClean="0"/>
              <a:t>Używki bardzo źle </a:t>
            </a:r>
            <a:r>
              <a:rPr lang="pl-PL" altLang="pl-PL" sz="3200" b="1" dirty="0"/>
              <a:t>wpływają na twój: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gradFill rotWithShape="0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 algn="ctr">
              <a:buFontTx/>
              <a:buNone/>
            </a:pPr>
            <a:endParaRPr lang="pl-PL" altLang="pl-PL" sz="4000" b="1"/>
          </a:p>
          <a:p>
            <a:pPr algn="ctr">
              <a:buFontTx/>
              <a:buNone/>
            </a:pPr>
            <a:r>
              <a:rPr lang="pl-PL" altLang="pl-PL" sz="4000" b="1"/>
              <a:t>UKŁAD</a:t>
            </a:r>
          </a:p>
          <a:p>
            <a:pPr algn="ctr">
              <a:buFontTx/>
              <a:buNone/>
            </a:pPr>
            <a:r>
              <a:rPr lang="pl-PL" altLang="pl-PL" sz="4000" b="1"/>
              <a:t>ROZRODCZY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75294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pl-PL" altLang="pl-PL" sz="2400"/>
              <a:t>    </a:t>
            </a:r>
            <a:r>
              <a:rPr lang="pl-PL" altLang="pl-PL" sz="3200" b="1"/>
              <a:t>Narkotyki obniżają popęd płciowy, a także uszkadzają komórki rozrodcze powodując  trwałe zmiany w chromosomach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altLang="pl-PL" sz="3200" b="1"/>
          </a:p>
        </p:txBody>
      </p:sp>
      <p:pic>
        <p:nvPicPr>
          <p:cNvPr id="13314" name="Picture 2" descr="C:\Users\Nauczyciel\Desktop\AGA\Polityka ochrony dziecka przed krzywdzeniem\2 używki\uzależnienia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352" y="0"/>
            <a:ext cx="9023648" cy="72189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  <p:bldP spid="27652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flatTx/>
          </a:bodyPr>
          <a:lstStyle/>
          <a:p>
            <a:r>
              <a:rPr lang="pl-PL" altLang="pl-PL" sz="3200" b="1" dirty="0" smtClean="0"/>
              <a:t>Używki bardzo źle </a:t>
            </a:r>
            <a:r>
              <a:rPr lang="pl-PL" altLang="pl-PL" sz="3200" b="1" dirty="0"/>
              <a:t>wpływają na twój: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gradFill rotWithShape="0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 algn="ctr">
              <a:buFontTx/>
              <a:buNone/>
            </a:pPr>
            <a:endParaRPr lang="pl-PL" altLang="pl-PL" sz="4000" b="1"/>
          </a:p>
          <a:p>
            <a:pPr algn="ctr">
              <a:buFontTx/>
              <a:buNone/>
            </a:pPr>
            <a:r>
              <a:rPr lang="pl-PL" altLang="pl-PL" sz="4000" b="1"/>
              <a:t>UKŁAD</a:t>
            </a:r>
          </a:p>
          <a:p>
            <a:pPr algn="ctr">
              <a:buFontTx/>
              <a:buNone/>
            </a:pPr>
            <a:r>
              <a:rPr lang="pl-PL" altLang="pl-PL" sz="4000" b="1"/>
              <a:t>ROZRODCZY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75294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pl-PL" altLang="pl-PL" sz="2400"/>
              <a:t>    </a:t>
            </a:r>
            <a:r>
              <a:rPr lang="pl-PL" altLang="pl-PL" sz="3200" b="1"/>
              <a:t>Narkotyki obniżają popęd płciowy, a także uszkadzają komórki rozrodcze powodując  trwałe zmiany w chromosomach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altLang="pl-PL" sz="3200" b="1"/>
          </a:p>
        </p:txBody>
      </p:sp>
      <p:pic>
        <p:nvPicPr>
          <p:cNvPr id="14338" name="Picture 2" descr="C:\Users\Nauczyciel\Desktop\AGA\Polityka ochrony dziecka przed krzywdzeniem\2 używki\uzależnienia\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20102" cy="75360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  <p:bldP spid="27652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flatTx/>
          </a:bodyPr>
          <a:lstStyle/>
          <a:p>
            <a:r>
              <a:rPr lang="pl-PL" altLang="pl-PL" sz="3200" b="1" dirty="0" smtClean="0"/>
              <a:t>Używki bardzo źle </a:t>
            </a:r>
            <a:r>
              <a:rPr lang="pl-PL" altLang="pl-PL" sz="3200" b="1" dirty="0"/>
              <a:t>wpływają na twój: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gradFill rotWithShape="0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 algn="ctr">
              <a:buFontTx/>
              <a:buNone/>
            </a:pPr>
            <a:endParaRPr lang="pl-PL" altLang="pl-PL" sz="4000" b="1"/>
          </a:p>
          <a:p>
            <a:pPr algn="ctr">
              <a:buFontTx/>
              <a:buNone/>
            </a:pPr>
            <a:r>
              <a:rPr lang="pl-PL" altLang="pl-PL" sz="4000" b="1"/>
              <a:t>UKŁAD</a:t>
            </a:r>
          </a:p>
          <a:p>
            <a:pPr algn="ctr">
              <a:buFontTx/>
              <a:buNone/>
            </a:pPr>
            <a:r>
              <a:rPr lang="pl-PL" altLang="pl-PL" sz="4000" b="1"/>
              <a:t>ROZRODCZY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75294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pl-PL" altLang="pl-PL" sz="2400"/>
              <a:t>    </a:t>
            </a:r>
            <a:r>
              <a:rPr lang="pl-PL" altLang="pl-PL" sz="3200" b="1"/>
              <a:t>Narkotyki obniżają popęd płciowy, a także uszkadzają komórki rozrodcze powodując  trwałe zmiany w chromosomach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altLang="pl-PL" sz="3200" b="1"/>
          </a:p>
        </p:txBody>
      </p:sp>
      <p:pic>
        <p:nvPicPr>
          <p:cNvPr id="15362" name="Picture 2" descr="C:\Users\Nauczyciel\Desktop\AGA\Polityka ochrony dziecka przed krzywdzeniem\2 używki\uzależnienia\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873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  <p:bldP spid="27652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flatTx/>
          </a:bodyPr>
          <a:lstStyle/>
          <a:p>
            <a:r>
              <a:rPr lang="pl-PL" altLang="pl-PL" sz="3200" b="1" dirty="0" smtClean="0"/>
              <a:t>Używki bardzo źle </a:t>
            </a:r>
            <a:r>
              <a:rPr lang="pl-PL" altLang="pl-PL" sz="3200" b="1" dirty="0"/>
              <a:t>wpływają na twój: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gradFill rotWithShape="0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 algn="ctr">
              <a:buFontTx/>
              <a:buNone/>
            </a:pPr>
            <a:endParaRPr lang="pl-PL" altLang="pl-PL" sz="4000" b="1"/>
          </a:p>
          <a:p>
            <a:pPr algn="ctr">
              <a:buFontTx/>
              <a:buNone/>
            </a:pPr>
            <a:r>
              <a:rPr lang="pl-PL" altLang="pl-PL" sz="4000" b="1"/>
              <a:t>UKŁAD</a:t>
            </a:r>
          </a:p>
          <a:p>
            <a:pPr algn="ctr">
              <a:buFontTx/>
              <a:buNone/>
            </a:pPr>
            <a:r>
              <a:rPr lang="pl-PL" altLang="pl-PL" sz="4000" b="1"/>
              <a:t>ROZRODCZY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75294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pl-PL" altLang="pl-PL" sz="2400"/>
              <a:t>    </a:t>
            </a:r>
            <a:r>
              <a:rPr lang="pl-PL" altLang="pl-PL" sz="3200" b="1"/>
              <a:t>Narkotyki obniżają popęd płciowy, a także uszkadzają komórki rozrodcze powodując  trwałe zmiany w chromosomach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altLang="pl-PL" sz="3200" b="1"/>
          </a:p>
        </p:txBody>
      </p:sp>
      <p:pic>
        <p:nvPicPr>
          <p:cNvPr id="16386" name="Picture 2" descr="C:\Users\Nauczyciel\Desktop\AGA\Polityka ochrony dziecka przed krzywdzeniem\2 używki\uzależnienia\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715"/>
            <a:ext cx="9468544" cy="686371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  <p:bldP spid="27652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flatTx/>
          </a:bodyPr>
          <a:lstStyle/>
          <a:p>
            <a:r>
              <a:rPr lang="pl-PL" altLang="pl-PL" sz="3200" b="1" dirty="0" smtClean="0"/>
              <a:t>Używki bardzo źle </a:t>
            </a:r>
            <a:r>
              <a:rPr lang="pl-PL" altLang="pl-PL" sz="3200" b="1" dirty="0"/>
              <a:t>wpływają na twój: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gradFill rotWithShape="0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 algn="ctr">
              <a:buFontTx/>
              <a:buNone/>
            </a:pPr>
            <a:endParaRPr lang="pl-PL" altLang="pl-PL" sz="4000" b="1"/>
          </a:p>
          <a:p>
            <a:pPr algn="ctr">
              <a:buFontTx/>
              <a:buNone/>
            </a:pPr>
            <a:r>
              <a:rPr lang="pl-PL" altLang="pl-PL" sz="4000" b="1"/>
              <a:t>UKŁAD</a:t>
            </a:r>
          </a:p>
          <a:p>
            <a:pPr algn="ctr">
              <a:buFontTx/>
              <a:buNone/>
            </a:pPr>
            <a:r>
              <a:rPr lang="pl-PL" altLang="pl-PL" sz="4000" b="1"/>
              <a:t>ROZRODCZY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75294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pl-PL" altLang="pl-PL" sz="2400"/>
              <a:t>    </a:t>
            </a:r>
            <a:r>
              <a:rPr lang="pl-PL" altLang="pl-PL" sz="3200" b="1"/>
              <a:t>Narkotyki obniżają popęd płciowy, a także uszkadzają komórki rozrodcze powodując  trwałe zmiany w chromosomach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altLang="pl-PL" sz="3200" b="1"/>
          </a:p>
        </p:txBody>
      </p:sp>
      <p:pic>
        <p:nvPicPr>
          <p:cNvPr id="17410" name="Picture 2" descr="C:\Users\Nauczyciel\Desktop\AGA\Polityka ochrony dziecka przed krzywdzeniem\2 używki\uzależnienia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51924" cy="72415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  <p:bldP spid="27652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219200"/>
          </a:xfrm>
          <a:gradFill rotWithShape="0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flatTx/>
          </a:bodyPr>
          <a:lstStyle/>
          <a:p>
            <a:r>
              <a:rPr lang="pl-PL" altLang="pl-PL" sz="3200" b="1" dirty="0"/>
              <a:t>NAJCZĘSTSZE POWODY SIĘGANIA PO </a:t>
            </a:r>
            <a:r>
              <a:rPr lang="pl-PL" altLang="pl-PL" sz="3200" b="1" dirty="0" smtClean="0"/>
              <a:t>używki TO</a:t>
            </a:r>
            <a:r>
              <a:rPr lang="pl-PL" altLang="pl-PL" sz="3200" b="1" dirty="0"/>
              <a:t>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6400800" cy="4267200"/>
          </a:xfrm>
          <a:gradFill rotWithShape="0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 algn="l"/>
            <a:r>
              <a:rPr lang="pl-PL" altLang="pl-PL" sz="2000" b="1"/>
              <a:t>1. CIEKAWOŚĆ</a:t>
            </a:r>
          </a:p>
          <a:p>
            <a:pPr algn="l"/>
            <a:r>
              <a:rPr lang="pl-PL" altLang="pl-PL" sz="2000" b="1"/>
              <a:t>2. PRESJA KOLEGÓW I KOLEŻANEK</a:t>
            </a:r>
          </a:p>
          <a:p>
            <a:pPr algn="l"/>
            <a:r>
              <a:rPr lang="pl-PL" altLang="pl-PL" sz="2000" b="1"/>
              <a:t>3. ASPIROWANIE DO DOROSŁOŚCI</a:t>
            </a:r>
          </a:p>
          <a:p>
            <a:pPr algn="l"/>
            <a:r>
              <a:rPr lang="pl-PL" altLang="pl-PL" sz="2000" b="1"/>
              <a:t>4. NIEZADOWOLENIE Z SIEBIE I </a:t>
            </a:r>
          </a:p>
          <a:p>
            <a:pPr algn="l"/>
            <a:r>
              <a:rPr lang="pl-PL" altLang="pl-PL" sz="2000" b="1"/>
              <a:t>    SWOJEGO   ŻYCIA</a:t>
            </a:r>
          </a:p>
          <a:p>
            <a:pPr algn="l"/>
            <a:r>
              <a:rPr lang="pl-PL" altLang="pl-PL" sz="2000" b="1"/>
              <a:t>5. KONFLIKTY I NAPIĘCIA </a:t>
            </a:r>
          </a:p>
          <a:p>
            <a:pPr algn="l"/>
            <a:r>
              <a:rPr lang="pl-PL" altLang="pl-PL" sz="2000" b="1"/>
              <a:t>    WEWNĘTRZNE</a:t>
            </a:r>
          </a:p>
          <a:p>
            <a:pPr algn="l"/>
            <a:r>
              <a:rPr lang="pl-PL" altLang="pl-PL" sz="2000" b="1"/>
              <a:t>6. PROBLEMY W SZKOLE I W DOMU</a:t>
            </a:r>
          </a:p>
          <a:p>
            <a:pPr algn="l"/>
            <a:r>
              <a:rPr lang="pl-PL" altLang="pl-PL" sz="2000" b="1"/>
              <a:t>7. ROBIENIE NA PRZEKÓR DOROSŁYM</a:t>
            </a:r>
          </a:p>
          <a:p>
            <a:pPr algn="l"/>
            <a:r>
              <a:rPr lang="pl-PL" altLang="pl-PL" sz="2000" b="1"/>
              <a:t>8. BRAK ATRAKCYJNYCH SPOSOBÓW </a:t>
            </a:r>
          </a:p>
          <a:p>
            <a:pPr algn="l"/>
            <a:r>
              <a:rPr lang="pl-PL" altLang="pl-PL" sz="2000" b="1"/>
              <a:t>    SPĘDZANIA CZASU</a:t>
            </a:r>
          </a:p>
        </p:txBody>
      </p:sp>
      <p:pic>
        <p:nvPicPr>
          <p:cNvPr id="1026" name="Picture 2" descr="C:\Users\Nauczyciel\Desktop\AGA\Polityka ochrony dziecka przed krzywdzeniem\2 używki\uzależnienia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8617488" cy="689399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 autoUpdateAnimBg="0"/>
      <p:bldP spid="1229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flatTx/>
          </a:bodyPr>
          <a:lstStyle/>
          <a:p>
            <a:r>
              <a:rPr lang="pl-PL" altLang="pl-PL" sz="3200" b="1" dirty="0" smtClean="0"/>
              <a:t>Używki bardzo źle </a:t>
            </a:r>
            <a:r>
              <a:rPr lang="pl-PL" altLang="pl-PL" sz="3200" b="1" dirty="0"/>
              <a:t>wpływają na twój: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gradFill rotWithShape="0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 algn="ctr">
              <a:buFontTx/>
              <a:buNone/>
            </a:pPr>
            <a:endParaRPr lang="pl-PL" altLang="pl-PL" sz="4000" b="1"/>
          </a:p>
          <a:p>
            <a:pPr algn="ctr">
              <a:buFontTx/>
              <a:buNone/>
            </a:pPr>
            <a:r>
              <a:rPr lang="pl-PL" altLang="pl-PL" sz="4000" b="1"/>
              <a:t>UKŁAD</a:t>
            </a:r>
          </a:p>
          <a:p>
            <a:pPr algn="ctr">
              <a:buFontTx/>
              <a:buNone/>
            </a:pPr>
            <a:r>
              <a:rPr lang="pl-PL" altLang="pl-PL" sz="4000" b="1"/>
              <a:t>ROZRODCZY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75294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pl-PL" altLang="pl-PL" sz="2400"/>
              <a:t>    </a:t>
            </a:r>
            <a:r>
              <a:rPr lang="pl-PL" altLang="pl-PL" sz="3200" b="1"/>
              <a:t>Narkotyki obniżają popęd płciowy, a także uszkadzają komórki rozrodcze powodując  trwałe zmiany w chromosomach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altLang="pl-PL" sz="3200" b="1"/>
          </a:p>
        </p:txBody>
      </p:sp>
      <p:pic>
        <p:nvPicPr>
          <p:cNvPr id="18434" name="Picture 2" descr="C:\Users\Nauczyciel\Desktop\AGA\Polityka ochrony dziecka przed krzywdzeniem\2 używki\uzależnienia\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3406" y="0"/>
            <a:ext cx="9327406" cy="74619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  <p:bldP spid="27652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flatTx/>
          </a:bodyPr>
          <a:lstStyle/>
          <a:p>
            <a:r>
              <a:rPr lang="pl-PL" altLang="pl-PL" sz="3200" b="1" dirty="0" smtClean="0"/>
              <a:t>Używki bardzo źle </a:t>
            </a:r>
            <a:r>
              <a:rPr lang="pl-PL" altLang="pl-PL" sz="3200" b="1" dirty="0"/>
              <a:t>wpływają na twój: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gradFill rotWithShape="0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 algn="ctr">
              <a:buFontTx/>
              <a:buNone/>
            </a:pPr>
            <a:endParaRPr lang="pl-PL" altLang="pl-PL" sz="4000" b="1"/>
          </a:p>
          <a:p>
            <a:pPr algn="ctr">
              <a:buFontTx/>
              <a:buNone/>
            </a:pPr>
            <a:r>
              <a:rPr lang="pl-PL" altLang="pl-PL" sz="4000" b="1"/>
              <a:t>UKŁAD</a:t>
            </a:r>
          </a:p>
          <a:p>
            <a:pPr algn="ctr">
              <a:buFontTx/>
              <a:buNone/>
            </a:pPr>
            <a:r>
              <a:rPr lang="pl-PL" altLang="pl-PL" sz="4000" b="1"/>
              <a:t>ROZRODCZY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75294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pl-PL" altLang="pl-PL" sz="2400"/>
              <a:t>    </a:t>
            </a:r>
            <a:r>
              <a:rPr lang="pl-PL" altLang="pl-PL" sz="3200" b="1"/>
              <a:t>Narkotyki obniżają popęd płciowy, a także uszkadzają komórki rozrodcze powodując  trwałe zmiany w chromosomach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altLang="pl-PL" sz="3200" b="1"/>
          </a:p>
        </p:txBody>
      </p:sp>
      <p:pic>
        <p:nvPicPr>
          <p:cNvPr id="19458" name="Picture 2" descr="C:\Users\Nauczyciel\Desktop\AGA\Polityka ochrony dziecka przed krzywdzeniem\2 używki\uzależnienia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656" y="0"/>
            <a:ext cx="8992344" cy="71938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  <p:bldP spid="27652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flatTx/>
          </a:bodyPr>
          <a:lstStyle/>
          <a:p>
            <a:r>
              <a:rPr lang="pl-PL" altLang="pl-PL" sz="3200" b="1" dirty="0" smtClean="0"/>
              <a:t>Używki bardzo źle </a:t>
            </a:r>
            <a:r>
              <a:rPr lang="pl-PL" altLang="pl-PL" sz="3200" b="1" dirty="0"/>
              <a:t>wpływają na twój: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gradFill rotWithShape="0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 algn="ctr">
              <a:buFontTx/>
              <a:buNone/>
            </a:pPr>
            <a:endParaRPr lang="pl-PL" altLang="pl-PL" sz="4000" b="1"/>
          </a:p>
          <a:p>
            <a:pPr algn="ctr">
              <a:buFontTx/>
              <a:buNone/>
            </a:pPr>
            <a:r>
              <a:rPr lang="pl-PL" altLang="pl-PL" sz="4000" b="1"/>
              <a:t>UKŁAD</a:t>
            </a:r>
          </a:p>
          <a:p>
            <a:pPr algn="ctr">
              <a:buFontTx/>
              <a:buNone/>
            </a:pPr>
            <a:r>
              <a:rPr lang="pl-PL" altLang="pl-PL" sz="4000" b="1"/>
              <a:t>ROZRODCZY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75294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pl-PL" altLang="pl-PL" sz="2400"/>
              <a:t>    </a:t>
            </a:r>
            <a:r>
              <a:rPr lang="pl-PL" altLang="pl-PL" sz="3200" b="1"/>
              <a:t>Narkotyki obniżają popęd płciowy, a także uszkadzają komórki rozrodcze powodując  trwałe zmiany w chromosomach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altLang="pl-PL" sz="3200" b="1"/>
          </a:p>
        </p:txBody>
      </p:sp>
      <p:pic>
        <p:nvPicPr>
          <p:cNvPr id="19458" name="Picture 2" descr="C:\Users\Nauczyciel\Desktop\AGA\Polityka ochrony dziecka przed krzywdzeniem\2 używki\uzależnienia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656" y="0"/>
            <a:ext cx="8992344" cy="7193876"/>
          </a:xfrm>
          <a:prstGeom prst="rect">
            <a:avLst/>
          </a:prstGeom>
          <a:noFill/>
        </p:spPr>
      </p:pic>
      <p:pic>
        <p:nvPicPr>
          <p:cNvPr id="20482" name="Picture 2" descr="C:\Users\Nauczyciel\Desktop\AGA\Polityka ochrony dziecka przed krzywdzeniem\2 używki\uzależnienia\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094093" cy="72752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  <p:bldP spid="27652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flatTx/>
          </a:bodyPr>
          <a:lstStyle/>
          <a:p>
            <a:r>
              <a:rPr lang="pl-PL" altLang="pl-PL" sz="3200" b="1" dirty="0" smtClean="0"/>
              <a:t>Używki bardzo źle </a:t>
            </a:r>
            <a:r>
              <a:rPr lang="pl-PL" altLang="pl-PL" sz="3200" b="1" dirty="0"/>
              <a:t>wpływają na twój: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gradFill rotWithShape="0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 algn="ctr">
              <a:buFontTx/>
              <a:buNone/>
            </a:pPr>
            <a:endParaRPr lang="pl-PL" altLang="pl-PL" sz="4000" b="1"/>
          </a:p>
          <a:p>
            <a:pPr algn="ctr">
              <a:buFontTx/>
              <a:buNone/>
            </a:pPr>
            <a:r>
              <a:rPr lang="pl-PL" altLang="pl-PL" sz="4000" b="1"/>
              <a:t>UKŁAD</a:t>
            </a:r>
          </a:p>
          <a:p>
            <a:pPr algn="ctr">
              <a:buFontTx/>
              <a:buNone/>
            </a:pPr>
            <a:r>
              <a:rPr lang="pl-PL" altLang="pl-PL" sz="4000" b="1"/>
              <a:t>ROZRODCZY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75294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pl-PL" altLang="pl-PL" sz="2400"/>
              <a:t>    </a:t>
            </a:r>
            <a:r>
              <a:rPr lang="pl-PL" altLang="pl-PL" sz="3200" b="1"/>
              <a:t>Narkotyki obniżają popęd płciowy, a także uszkadzają komórki rozrodcze powodując  trwałe zmiany w chromosomach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altLang="pl-PL" sz="3200" b="1"/>
          </a:p>
        </p:txBody>
      </p:sp>
      <p:pic>
        <p:nvPicPr>
          <p:cNvPr id="19458" name="Picture 2" descr="C:\Users\Nauczyciel\Desktop\AGA\Polityka ochrony dziecka przed krzywdzeniem\2 używki\uzależnienia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656" y="0"/>
            <a:ext cx="8992344" cy="7193876"/>
          </a:xfrm>
          <a:prstGeom prst="rect">
            <a:avLst/>
          </a:prstGeom>
          <a:noFill/>
        </p:spPr>
      </p:pic>
      <p:pic>
        <p:nvPicPr>
          <p:cNvPr id="21506" name="Picture 2" descr="C:\Users\Nauczyciel\Desktop\AGA\Polityka ochrony dziecka przed krzywdzeniem\2 używki\uzależnienia\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58238" cy="732659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  <p:bldP spid="27652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flatTx/>
          </a:bodyPr>
          <a:lstStyle/>
          <a:p>
            <a:r>
              <a:rPr lang="pl-PL" altLang="pl-PL" sz="3200" b="1" dirty="0" smtClean="0"/>
              <a:t>Używki bardzo </a:t>
            </a:r>
            <a:r>
              <a:rPr lang="pl-PL" altLang="pl-PL" sz="3200" b="1" dirty="0"/>
              <a:t>źle wpływają na twój: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981200"/>
            <a:ext cx="3456384" cy="4114800"/>
          </a:xfrm>
          <a:gradFill rotWithShape="0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 algn="ctr">
              <a:buFontTx/>
              <a:buNone/>
            </a:pPr>
            <a:r>
              <a:rPr lang="pl-PL" altLang="pl-PL" sz="4000" b="1" dirty="0"/>
              <a:t>   </a:t>
            </a:r>
            <a:endParaRPr lang="pl-PL" altLang="pl-PL" sz="4000" b="1" dirty="0" smtClean="0"/>
          </a:p>
          <a:p>
            <a:pPr algn="ctr">
              <a:buFontTx/>
              <a:buNone/>
            </a:pPr>
            <a:r>
              <a:rPr lang="pl-PL" altLang="pl-PL" sz="4000" b="1" dirty="0" smtClean="0"/>
              <a:t>MÓZG</a:t>
            </a:r>
            <a:endParaRPr lang="pl-PL" altLang="pl-PL" sz="4000" b="1" dirty="0"/>
          </a:p>
          <a:p>
            <a:pPr algn="ctr">
              <a:buFontTx/>
              <a:buNone/>
            </a:pPr>
            <a:r>
              <a:rPr lang="pl-PL" altLang="pl-PL" sz="4000" b="1" dirty="0"/>
              <a:t> I </a:t>
            </a:r>
          </a:p>
          <a:p>
            <a:pPr algn="ctr">
              <a:buFontTx/>
              <a:buNone/>
            </a:pPr>
            <a:r>
              <a:rPr lang="pl-PL" altLang="pl-PL" sz="4000" b="1" dirty="0"/>
              <a:t>UKŁAD NERWOWY</a:t>
            </a:r>
          </a:p>
          <a:p>
            <a:endParaRPr lang="pl-PL" altLang="pl-PL" sz="4000" b="1" dirty="0"/>
          </a:p>
          <a:p>
            <a:pPr algn="ctr"/>
            <a:endParaRPr lang="pl-PL" altLang="pl-PL" sz="4000" b="1" dirty="0"/>
          </a:p>
          <a:p>
            <a:endParaRPr lang="pl-PL" altLang="pl-PL" sz="2400" b="1" dirty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51920" y="1981200"/>
            <a:ext cx="4968552" cy="4114800"/>
          </a:xfrm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7725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>
              <a:buFontTx/>
              <a:buNone/>
            </a:pPr>
            <a:r>
              <a:rPr lang="pl-PL" altLang="pl-PL" sz="3200" b="1" dirty="0" smtClean="0"/>
              <a:t>wstrzymują </a:t>
            </a:r>
            <a:r>
              <a:rPr lang="pl-PL" altLang="pl-PL" sz="3200" b="1" dirty="0"/>
              <a:t>dopływ </a:t>
            </a:r>
            <a:r>
              <a:rPr lang="pl-PL" altLang="pl-PL" sz="3200" b="1" dirty="0" smtClean="0"/>
              <a:t>tlenu </a:t>
            </a:r>
            <a:r>
              <a:rPr lang="pl-PL" altLang="pl-PL" sz="3200" b="1" dirty="0"/>
              <a:t>do mózgu </a:t>
            </a:r>
            <a:r>
              <a:rPr lang="pl-PL" altLang="pl-PL" sz="3200" b="1" dirty="0" smtClean="0"/>
              <a:t>przez co obumierają </a:t>
            </a:r>
            <a:r>
              <a:rPr lang="pl-PL" altLang="pl-PL" sz="3200" b="1" dirty="0"/>
              <a:t>szare </a:t>
            </a:r>
            <a:r>
              <a:rPr lang="pl-PL" altLang="pl-PL" sz="3200" b="1" dirty="0" smtClean="0"/>
              <a:t> komórki</a:t>
            </a:r>
            <a:r>
              <a:rPr lang="pl-PL" altLang="pl-PL" sz="3200" b="1" dirty="0"/>
              <a:t>, które się </a:t>
            </a:r>
            <a:r>
              <a:rPr lang="pl-PL" altLang="pl-PL" sz="3200" b="1" dirty="0" smtClean="0"/>
              <a:t> już </a:t>
            </a:r>
            <a:r>
              <a:rPr lang="pl-PL" altLang="pl-PL" sz="3200" b="1" dirty="0"/>
              <a:t>nie </a:t>
            </a:r>
            <a:r>
              <a:rPr lang="pl-PL" altLang="pl-PL" sz="3200" b="1" dirty="0" smtClean="0"/>
              <a:t>regenerują</a:t>
            </a:r>
          </a:p>
          <a:p>
            <a:pPr>
              <a:buFontTx/>
              <a:buNone/>
            </a:pPr>
            <a:r>
              <a:rPr lang="pl-PL" altLang="pl-PL" sz="3200" b="1" dirty="0" smtClean="0"/>
              <a:t>Dosłownie „</a:t>
            </a:r>
            <a:r>
              <a:rPr lang="pl-PL" altLang="pl-PL" sz="3200" b="1" dirty="0" err="1" smtClean="0"/>
              <a:t>wysikujesz</a:t>
            </a:r>
            <a:r>
              <a:rPr lang="pl-PL" altLang="pl-PL" sz="3200" b="1" dirty="0" smtClean="0"/>
              <a:t>” własny mózg następnego dnia </a:t>
            </a:r>
            <a:r>
              <a:rPr lang="pl-PL" altLang="pl-PL" sz="3200" b="1" dirty="0" smtClean="0">
                <a:sym typeface="Wingdings" panose="05000000000000000000" pitchFamily="2" charset="2"/>
              </a:rPr>
              <a:t></a:t>
            </a:r>
            <a:endParaRPr lang="pl-PL" altLang="pl-PL" sz="3200" b="1" dirty="0"/>
          </a:p>
          <a:p>
            <a:endParaRPr lang="pl-PL" altLang="pl-PL" sz="3200" b="1" dirty="0"/>
          </a:p>
          <a:p>
            <a:pPr>
              <a:buFontTx/>
              <a:buNone/>
            </a:pPr>
            <a:endParaRPr lang="pl-PL" altLang="pl-PL" sz="2400" b="1" dirty="0"/>
          </a:p>
        </p:txBody>
      </p:sp>
      <p:pic>
        <p:nvPicPr>
          <p:cNvPr id="2050" name="Picture 2" descr="C:\Users\Nauczyciel\Desktop\AGA\Polityka ochrony dziecka przed krzywdzeniem\2 używki\uzależnienia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3678"/>
            <a:ext cx="9144000" cy="69016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  <p:bldP spid="21508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flatTx/>
          </a:bodyPr>
          <a:lstStyle/>
          <a:p>
            <a:r>
              <a:rPr lang="pl-PL" altLang="pl-PL" sz="3200" b="1" dirty="0" smtClean="0"/>
              <a:t>Używki bardzo </a:t>
            </a:r>
            <a:r>
              <a:rPr lang="pl-PL" altLang="pl-PL" sz="3200" b="1" dirty="0"/>
              <a:t>źle wpływają na twoje: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gradFill rotWithShape="0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 algn="ctr">
              <a:buFontTx/>
              <a:buNone/>
            </a:pPr>
            <a:endParaRPr lang="pl-PL" altLang="pl-PL" sz="4000" b="1"/>
          </a:p>
          <a:p>
            <a:pPr algn="ctr">
              <a:buFontTx/>
              <a:buNone/>
            </a:pPr>
            <a:endParaRPr lang="pl-PL" altLang="pl-PL" sz="4000" b="1"/>
          </a:p>
          <a:p>
            <a:pPr algn="ctr">
              <a:buFontTx/>
              <a:buNone/>
            </a:pPr>
            <a:r>
              <a:rPr lang="pl-PL" altLang="pl-PL" sz="4000" b="1"/>
              <a:t>SERCE</a:t>
            </a:r>
          </a:p>
          <a:p>
            <a:endParaRPr lang="pl-PL" altLang="pl-PL" sz="400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75294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pl-PL" altLang="pl-PL" sz="3600" b="1" dirty="0" smtClean="0"/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pl-PL" sz="3600" b="1" dirty="0"/>
              <a:t> </a:t>
            </a:r>
            <a:r>
              <a:rPr lang="pl-PL" altLang="pl-PL" sz="3600" b="1" dirty="0" smtClean="0"/>
              <a:t>  powoduje </a:t>
            </a:r>
            <a:r>
              <a:rPr lang="pl-PL" altLang="pl-PL" sz="3600" b="1" dirty="0"/>
              <a:t>zapalenie żył oraz zapalenie mięśnia sercowego</a:t>
            </a:r>
          </a:p>
        </p:txBody>
      </p:sp>
      <p:pic>
        <p:nvPicPr>
          <p:cNvPr id="3074" name="Picture 2" descr="C:\Users\Nauczyciel\Desktop\AGA\Polityka ochrony dziecka przed krzywdzeniem\2 używki\uzależnienia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8763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  <p:bldP spid="22532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flatTx/>
          </a:bodyPr>
          <a:lstStyle/>
          <a:p>
            <a:r>
              <a:rPr lang="pl-PL" altLang="pl-PL" sz="3200" b="1" dirty="0" smtClean="0"/>
              <a:t>Używki bardzo źle </a:t>
            </a:r>
            <a:r>
              <a:rPr lang="pl-PL" altLang="pl-PL" sz="3200" b="1" dirty="0"/>
              <a:t>wpływają na twoją:</a:t>
            </a:r>
            <a:r>
              <a:rPr lang="pl-PL" altLang="pl-PL" dirty="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gradFill rotWithShape="0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 algn="ctr">
              <a:buFontTx/>
              <a:buNone/>
            </a:pPr>
            <a:endParaRPr lang="pl-PL" altLang="pl-PL" sz="4000" b="1"/>
          </a:p>
          <a:p>
            <a:pPr algn="ctr">
              <a:buFontTx/>
              <a:buNone/>
            </a:pPr>
            <a:endParaRPr lang="pl-PL" altLang="pl-PL" sz="4000" b="1"/>
          </a:p>
          <a:p>
            <a:pPr algn="ctr">
              <a:buFontTx/>
              <a:buNone/>
            </a:pPr>
            <a:r>
              <a:rPr lang="pl-PL" altLang="pl-PL" sz="4000" b="1"/>
              <a:t>WĄTROBĘ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81569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>
              <a:buFontTx/>
              <a:buNone/>
            </a:pPr>
            <a:r>
              <a:rPr lang="pl-PL" altLang="pl-PL" sz="3600" b="1" dirty="0"/>
              <a:t>Pod wpływem</a:t>
            </a:r>
          </a:p>
          <a:p>
            <a:pPr>
              <a:buFontTx/>
              <a:buNone/>
            </a:pPr>
            <a:r>
              <a:rPr lang="pl-PL" altLang="pl-PL" sz="3600" b="1" dirty="0" smtClean="0"/>
              <a:t>alkoholu                i narkotyków</a:t>
            </a:r>
            <a:endParaRPr lang="pl-PL" altLang="pl-PL" sz="3600" b="1" dirty="0"/>
          </a:p>
          <a:p>
            <a:pPr>
              <a:buFontTx/>
              <a:buNone/>
            </a:pPr>
            <a:r>
              <a:rPr lang="pl-PL" altLang="pl-PL" sz="3600" b="1" dirty="0"/>
              <a:t>wątroba obumiera</a:t>
            </a:r>
          </a:p>
          <a:p>
            <a:pPr>
              <a:buFontTx/>
              <a:buNone/>
            </a:pPr>
            <a:r>
              <a:rPr lang="pl-PL" altLang="pl-PL" sz="3600" b="1" dirty="0"/>
              <a:t>i przestaje</a:t>
            </a:r>
          </a:p>
          <a:p>
            <a:pPr>
              <a:buFontTx/>
              <a:buNone/>
            </a:pPr>
            <a:r>
              <a:rPr lang="pl-PL" altLang="pl-PL" sz="3600" b="1" dirty="0"/>
              <a:t>funkcjonować</a:t>
            </a:r>
          </a:p>
        </p:txBody>
      </p:sp>
      <p:pic>
        <p:nvPicPr>
          <p:cNvPr id="4098" name="Picture 2" descr="C:\Users\Nauczyciel\Desktop\AGA\Polityka ochrony dziecka przed krzywdzeniem\2 używki\uzależnienia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57707"/>
          </a:xfrm>
          <a:prstGeom prst="rect">
            <a:avLst/>
          </a:prstGeom>
          <a:noFill/>
        </p:spPr>
      </p:pic>
      <p:pic>
        <p:nvPicPr>
          <p:cNvPr id="4099" name="Picture 3" descr="C:\Users\Nauczyciel\Desktop\AGA\Polityka ochrony dziecka przed krzywdzeniem\2 używki\uzależnienia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0177" y="-315416"/>
            <a:ext cx="9204177" cy="736334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  <p:bldP spid="24580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flatTx/>
          </a:bodyPr>
          <a:lstStyle/>
          <a:p>
            <a:r>
              <a:rPr lang="pl-PL" altLang="pl-PL" sz="3200" b="1" dirty="0" smtClean="0"/>
              <a:t>Używki bardzo źle </a:t>
            </a:r>
            <a:r>
              <a:rPr lang="pl-PL" altLang="pl-PL" sz="3200" b="1" dirty="0"/>
              <a:t>wpływają na twoją:</a:t>
            </a:r>
            <a:r>
              <a:rPr lang="pl-PL" altLang="pl-PL" dirty="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gradFill rotWithShape="0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 algn="ctr">
              <a:buFontTx/>
              <a:buNone/>
            </a:pPr>
            <a:endParaRPr lang="pl-PL" altLang="pl-PL" sz="4000" b="1"/>
          </a:p>
          <a:p>
            <a:pPr algn="ctr">
              <a:buFontTx/>
              <a:buNone/>
            </a:pPr>
            <a:endParaRPr lang="pl-PL" altLang="pl-PL" sz="4000" b="1"/>
          </a:p>
          <a:p>
            <a:pPr algn="ctr">
              <a:buFontTx/>
              <a:buNone/>
            </a:pPr>
            <a:r>
              <a:rPr lang="pl-PL" altLang="pl-PL" sz="4000" b="1"/>
              <a:t>WĄTROBĘ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81569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>
              <a:buFontTx/>
              <a:buNone/>
            </a:pPr>
            <a:r>
              <a:rPr lang="pl-PL" altLang="pl-PL" sz="3600" b="1" dirty="0"/>
              <a:t>Pod wpływem</a:t>
            </a:r>
          </a:p>
          <a:p>
            <a:pPr>
              <a:buFontTx/>
              <a:buNone/>
            </a:pPr>
            <a:r>
              <a:rPr lang="pl-PL" altLang="pl-PL" sz="3600" b="1" dirty="0" smtClean="0"/>
              <a:t>alkoholu                i narkotyków</a:t>
            </a:r>
            <a:endParaRPr lang="pl-PL" altLang="pl-PL" sz="3600" b="1" dirty="0"/>
          </a:p>
          <a:p>
            <a:pPr>
              <a:buFontTx/>
              <a:buNone/>
            </a:pPr>
            <a:r>
              <a:rPr lang="pl-PL" altLang="pl-PL" sz="3600" b="1" dirty="0"/>
              <a:t>wątroba obumiera</a:t>
            </a:r>
          </a:p>
          <a:p>
            <a:pPr>
              <a:buFontTx/>
              <a:buNone/>
            </a:pPr>
            <a:r>
              <a:rPr lang="pl-PL" altLang="pl-PL" sz="3600" b="1" dirty="0"/>
              <a:t>i przestaje</a:t>
            </a:r>
          </a:p>
          <a:p>
            <a:pPr>
              <a:buFontTx/>
              <a:buNone/>
            </a:pPr>
            <a:r>
              <a:rPr lang="pl-PL" altLang="pl-PL" sz="3600" b="1" dirty="0"/>
              <a:t>funkcjonować</a:t>
            </a:r>
          </a:p>
        </p:txBody>
      </p:sp>
      <p:pic>
        <p:nvPicPr>
          <p:cNvPr id="4098" name="Picture 2" descr="C:\Users\Nauczyciel\Desktop\AGA\Polityka ochrony dziecka przed krzywdzeniem\2 używki\uzależnienia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5770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  <p:bldP spid="24580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flatTx/>
          </a:bodyPr>
          <a:lstStyle/>
          <a:p>
            <a:r>
              <a:rPr lang="pl-PL" altLang="pl-PL" sz="3200" b="1" dirty="0" smtClean="0"/>
              <a:t>Używki bardzo </a:t>
            </a:r>
            <a:r>
              <a:rPr lang="pl-PL" altLang="pl-PL" sz="3200" b="1" dirty="0"/>
              <a:t>źle wpływają na twój: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495800"/>
          </a:xfrm>
          <a:gradFill rotWithShape="0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 algn="ctr">
              <a:buFontTx/>
              <a:buNone/>
            </a:pPr>
            <a:endParaRPr lang="pl-PL" altLang="pl-PL" sz="4000" b="1"/>
          </a:p>
          <a:p>
            <a:pPr algn="ctr">
              <a:buFontTx/>
              <a:buNone/>
            </a:pPr>
            <a:r>
              <a:rPr lang="pl-PL" altLang="pl-PL" sz="4000" b="1"/>
              <a:t>UKŁAD</a:t>
            </a:r>
          </a:p>
          <a:p>
            <a:pPr algn="ctr">
              <a:buFontTx/>
              <a:buNone/>
            </a:pPr>
            <a:r>
              <a:rPr lang="pl-PL" altLang="pl-PL" sz="4000" b="1"/>
              <a:t>TRAWIENNY</a:t>
            </a:r>
          </a:p>
          <a:p>
            <a:pPr>
              <a:buFontTx/>
              <a:buNone/>
            </a:pPr>
            <a:endParaRPr lang="pl-PL" altLang="pl-PL" sz="4000" b="1"/>
          </a:p>
          <a:p>
            <a:pPr>
              <a:buFontTx/>
              <a:buNone/>
            </a:pPr>
            <a:endParaRPr lang="pl-PL" altLang="pl-PL" sz="4000" b="1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810000" cy="4495800"/>
          </a:xfrm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70980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pl-PL" altLang="pl-PL" sz="3200" b="1" dirty="0"/>
              <a:t>   Narkotyki wypłukują z organizmu wapń</a:t>
            </a:r>
            <a:r>
              <a:rPr lang="pl-PL" altLang="pl-PL" sz="3200" b="1" dirty="0" smtClean="0"/>
              <a:t>, powodują </a:t>
            </a:r>
            <a:r>
              <a:rPr lang="pl-PL" altLang="pl-PL" sz="3200" b="1" dirty="0"/>
              <a:t>wysuszanie błon śluzowych</a:t>
            </a:r>
            <a:r>
              <a:rPr lang="pl-PL" altLang="pl-PL" sz="3200" b="1" dirty="0" smtClean="0"/>
              <a:t>, pod </a:t>
            </a:r>
            <a:r>
              <a:rPr lang="pl-PL" altLang="pl-PL" sz="3200" b="1" dirty="0"/>
              <a:t>ich wpływem następuje brak apetytu i spadek wagi ciała</a:t>
            </a:r>
          </a:p>
        </p:txBody>
      </p:sp>
      <p:pic>
        <p:nvPicPr>
          <p:cNvPr id="5122" name="Picture 2" descr="C:\Users\Nauczyciel\Desktop\AGA\Polityka ochrony dziecka przed krzywdzeniem\2 używki\uzależnienia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813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  <p:bldP spid="25604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flatTx/>
          </a:bodyPr>
          <a:lstStyle/>
          <a:p>
            <a:r>
              <a:rPr lang="pl-PL" altLang="pl-PL" sz="3200" b="1" dirty="0" smtClean="0"/>
              <a:t>Używki bardzo źle </a:t>
            </a:r>
            <a:r>
              <a:rPr lang="pl-PL" altLang="pl-PL" sz="3200" b="1" dirty="0"/>
              <a:t>wpływają na twój: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gradFill rotWithShape="0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 algn="ctr">
              <a:buFontTx/>
              <a:buNone/>
            </a:pPr>
            <a:endParaRPr lang="pl-PL" altLang="pl-PL" sz="4000" b="1"/>
          </a:p>
          <a:p>
            <a:pPr algn="ctr">
              <a:buFontTx/>
              <a:buNone/>
            </a:pPr>
            <a:r>
              <a:rPr lang="pl-PL" altLang="pl-PL" sz="4000" b="1"/>
              <a:t>SZPIK </a:t>
            </a:r>
          </a:p>
          <a:p>
            <a:pPr algn="ctr">
              <a:buFontTx/>
              <a:buNone/>
            </a:pPr>
            <a:r>
              <a:rPr lang="pl-PL" altLang="pl-PL" sz="4000" b="1"/>
              <a:t>KOSTNY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7725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>
              <a:buFontTx/>
              <a:buNone/>
            </a:pPr>
            <a:r>
              <a:rPr lang="pl-PL" altLang="pl-PL" sz="3600" b="1"/>
              <a:t>   Zanikają czerwone ciałka krwi, bez których organizm jest niedotleniony</a:t>
            </a:r>
          </a:p>
        </p:txBody>
      </p:sp>
      <p:pic>
        <p:nvPicPr>
          <p:cNvPr id="6147" name="Picture 3" descr="C:\Users\Nauczyciel\Desktop\AGA\Polityka ochrony dziecka przed krzywdzeniem\2 używki\uzależnienia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  <p:bldP spid="26628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flatTx/>
          </a:bodyPr>
          <a:lstStyle/>
          <a:p>
            <a:r>
              <a:rPr lang="pl-PL" altLang="pl-PL" sz="3200" b="1" dirty="0" smtClean="0"/>
              <a:t>Używki bardzo źle </a:t>
            </a:r>
            <a:r>
              <a:rPr lang="pl-PL" altLang="pl-PL" sz="3200" b="1" dirty="0"/>
              <a:t>wpływają na twój: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988840"/>
            <a:ext cx="4316288" cy="4114800"/>
          </a:xfrm>
          <a:gradFill rotWithShape="0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 algn="ctr">
              <a:buFontTx/>
              <a:buNone/>
            </a:pPr>
            <a:endParaRPr lang="pl-PL" altLang="pl-PL" sz="4000" b="1" dirty="0" smtClean="0"/>
          </a:p>
          <a:p>
            <a:pPr algn="ctr">
              <a:buFontTx/>
              <a:buNone/>
            </a:pPr>
            <a:r>
              <a:rPr lang="pl-PL" altLang="pl-PL" sz="4000" b="1" dirty="0" smtClean="0"/>
              <a:t>UKŁAD ODDECHOWY</a:t>
            </a:r>
            <a:endParaRPr lang="pl-PL" altLang="pl-PL" sz="4000" b="1" dirty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32040" y="1988840"/>
            <a:ext cx="3810000" cy="4114800"/>
          </a:xfrm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7725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>
            <a:flatTx/>
          </a:bodyPr>
          <a:lstStyle/>
          <a:p>
            <a:pPr>
              <a:buFontTx/>
              <a:buNone/>
            </a:pPr>
            <a:r>
              <a:rPr lang="pl-PL" altLang="pl-PL" sz="3600" b="1" dirty="0"/>
              <a:t>   Zanikają czerwone ciałka krwi, bez których organizm jest niedotleniony</a:t>
            </a:r>
          </a:p>
        </p:txBody>
      </p:sp>
      <p:pic>
        <p:nvPicPr>
          <p:cNvPr id="7170" name="Picture 2" descr="C:\Users\Nauczyciel\Desktop\AGA\Polityka ochrony dziecka przed krzywdzeniem\2 używki\uzależnienia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76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63435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 autoUpdateAnimBg="0"/>
    </p:bldLst>
  </p:timing>
</p:sld>
</file>

<file path=ppt/theme/theme1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594</Words>
  <Application>Microsoft Office PowerPoint</Application>
  <PresentationFormat>Pokaz na ekranie (4:3)</PresentationFormat>
  <Paragraphs>151</Paragraphs>
  <Slides>23</Slides>
  <Notes>23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Projekt domyślny</vt:lpstr>
      <vt:lpstr>Slajd 1</vt:lpstr>
      <vt:lpstr>NAJCZĘSTSZE POWODY SIĘGANIA PO używki TO:</vt:lpstr>
      <vt:lpstr>Używki bardzo źle wpływają na twój:</vt:lpstr>
      <vt:lpstr>Używki bardzo źle wpływają na twoje:</vt:lpstr>
      <vt:lpstr>Używki bardzo źle wpływają na twoją: </vt:lpstr>
      <vt:lpstr>Używki bardzo źle wpływają na twoją: </vt:lpstr>
      <vt:lpstr>Używki bardzo źle wpływają na twój:</vt:lpstr>
      <vt:lpstr>Używki bardzo źle wpływają na twój:</vt:lpstr>
      <vt:lpstr>Używki bardzo źle wpływają na twój:</vt:lpstr>
      <vt:lpstr>Używki bardzo źle wpływają na twój:</vt:lpstr>
      <vt:lpstr>Używki bardzo źle wpływają na twój:</vt:lpstr>
      <vt:lpstr>Używki bardzo źle wpływają na twój:</vt:lpstr>
      <vt:lpstr>Używki bardzo źle wpływają na twój:</vt:lpstr>
      <vt:lpstr>Używki bardzo źle wpływają na twój:</vt:lpstr>
      <vt:lpstr>Używki bardzo źle wpływają na twój:</vt:lpstr>
      <vt:lpstr>Używki bardzo źle wpływają na twój:</vt:lpstr>
      <vt:lpstr>Używki bardzo źle wpływają na twój:</vt:lpstr>
      <vt:lpstr>Używki bardzo źle wpływają na twój:</vt:lpstr>
      <vt:lpstr>Używki bardzo źle wpływają na twój:</vt:lpstr>
      <vt:lpstr>Używki bardzo źle wpływają na twój:</vt:lpstr>
      <vt:lpstr>Używki bardzo źle wpływają na twój:</vt:lpstr>
      <vt:lpstr>Używki bardzo źle wpływają na twój:</vt:lpstr>
      <vt:lpstr>Używki bardzo źle wpływają na twój: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AMFETAMINA</dc:title>
  <dc:creator>r</dc:creator>
  <cp:lastModifiedBy>Nauczyciel</cp:lastModifiedBy>
  <cp:revision>16</cp:revision>
  <dcterms:created xsi:type="dcterms:W3CDTF">2003-02-23T02:11:01Z</dcterms:created>
  <dcterms:modified xsi:type="dcterms:W3CDTF">2021-02-16T07:49:17Z</dcterms:modified>
</cp:coreProperties>
</file>